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6858000" cy="9144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-2250" y="-10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48C8F-A07B-4FB6-BC2A-AFA211955492}" type="datetimeFigureOut">
              <a:rPr lang="it-IT" smtClean="0"/>
              <a:t>12/03/2020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E77C3-C0D0-4FDE-8889-0857DE16178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05736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48C8F-A07B-4FB6-BC2A-AFA211955492}" type="datetimeFigureOut">
              <a:rPr lang="it-IT" smtClean="0"/>
              <a:t>12/03/2020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E77C3-C0D0-4FDE-8889-0857DE16178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70970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4972050" y="366186"/>
            <a:ext cx="1543050" cy="7802033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342900" y="366186"/>
            <a:ext cx="4514850" cy="7802033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48C8F-A07B-4FB6-BC2A-AFA211955492}" type="datetimeFigureOut">
              <a:rPr lang="it-IT" smtClean="0"/>
              <a:t>12/03/2020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E77C3-C0D0-4FDE-8889-0857DE16178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07672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48C8F-A07B-4FB6-BC2A-AFA211955492}" type="datetimeFigureOut">
              <a:rPr lang="it-IT" smtClean="0"/>
              <a:t>12/03/2020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E77C3-C0D0-4FDE-8889-0857DE16178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7652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41735" y="3875620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48C8F-A07B-4FB6-BC2A-AFA211955492}" type="datetimeFigureOut">
              <a:rPr lang="it-IT" smtClean="0"/>
              <a:t>12/03/2020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E77C3-C0D0-4FDE-8889-0857DE16178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13507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34290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48615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48C8F-A07B-4FB6-BC2A-AFA211955492}" type="datetimeFigureOut">
              <a:rPr lang="it-IT" smtClean="0"/>
              <a:t>12/03/2020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E77C3-C0D0-4FDE-8889-0857DE16178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5885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48C8F-A07B-4FB6-BC2A-AFA211955492}" type="datetimeFigureOut">
              <a:rPr lang="it-IT" smtClean="0"/>
              <a:t>12/03/2020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E77C3-C0D0-4FDE-8889-0857DE16178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62034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48C8F-A07B-4FB6-BC2A-AFA211955492}" type="datetimeFigureOut">
              <a:rPr lang="it-IT" smtClean="0"/>
              <a:t>12/03/2020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E77C3-C0D0-4FDE-8889-0857DE16178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1027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48C8F-A07B-4FB6-BC2A-AFA211955492}" type="datetimeFigureOut">
              <a:rPr lang="it-IT" smtClean="0"/>
              <a:t>12/03/2020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E77C3-C0D0-4FDE-8889-0857DE16178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2687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681288" y="364069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342901" y="1913469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48C8F-A07B-4FB6-BC2A-AFA211955492}" type="datetimeFigureOut">
              <a:rPr lang="it-IT" smtClean="0"/>
              <a:t>12/03/2020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E77C3-C0D0-4FDE-8889-0857DE16178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25177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48C8F-A07B-4FB6-BC2A-AFA211955492}" type="datetimeFigureOut">
              <a:rPr lang="it-IT" smtClean="0"/>
              <a:t>12/03/2020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E77C3-C0D0-4FDE-8889-0857DE16178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19279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342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948C8F-A07B-4FB6-BC2A-AFA211955492}" type="datetimeFigureOut">
              <a:rPr lang="it-IT" smtClean="0"/>
              <a:t>12/03/2020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2343150" y="847513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4914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6E77C3-C0D0-4FDE-8889-0857DE16178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45157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otGrid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45125" y="1043608"/>
            <a:ext cx="3217548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Le frazioni </a:t>
            </a:r>
          </a:p>
          <a:p>
            <a:pPr algn="ctr"/>
            <a:r>
              <a:rPr lang="it-IT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complementari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1" y="3491880"/>
            <a:ext cx="652534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 smtClean="0">
                <a:solidFill>
                  <a:schemeClr val="accent1"/>
                </a:solidFill>
              </a:rPr>
              <a:t>Mauro ha comperato una tavoletta di cioccolato. </a:t>
            </a:r>
          </a:p>
          <a:p>
            <a:r>
              <a:rPr lang="it-IT" sz="2800" b="1" dirty="0" smtClean="0">
                <a:solidFill>
                  <a:schemeClr val="accent1"/>
                </a:solidFill>
              </a:rPr>
              <a:t>E’ molto goloso e ne mangia un pezzetto ogni giorno.</a:t>
            </a:r>
          </a:p>
          <a:p>
            <a:r>
              <a:rPr lang="it-IT" sz="2800" b="1" dirty="0" smtClean="0">
                <a:solidFill>
                  <a:schemeClr val="accent1"/>
                </a:solidFill>
              </a:rPr>
              <a:t>Dopo qualche giorno questa è la situazione.</a:t>
            </a:r>
          </a:p>
          <a:p>
            <a:endParaRPr lang="it-IT" sz="2800" b="1" dirty="0">
              <a:solidFill>
                <a:schemeClr val="accent1"/>
              </a:solidFill>
            </a:endParaRPr>
          </a:p>
          <a:p>
            <a:endParaRPr lang="it-IT" sz="2800" b="1" dirty="0" smtClean="0">
              <a:solidFill>
                <a:schemeClr val="accent1"/>
              </a:solidFill>
            </a:endParaRPr>
          </a:p>
          <a:p>
            <a:endParaRPr lang="it-IT" sz="2800" b="1" dirty="0" smtClean="0">
              <a:solidFill>
                <a:schemeClr val="accent1"/>
              </a:solidFill>
            </a:endParaRPr>
          </a:p>
          <a:p>
            <a:endParaRPr lang="it-IT" sz="2800" b="1" dirty="0">
              <a:solidFill>
                <a:schemeClr val="accent1"/>
              </a:solidFill>
            </a:endParaRPr>
          </a:p>
        </p:txBody>
      </p:sp>
      <p:graphicFrame>
        <p:nvGraphicFramePr>
          <p:cNvPr id="8" name="Tabel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8976033"/>
              </p:ext>
            </p:extLst>
          </p:nvPr>
        </p:nvGraphicFramePr>
        <p:xfrm>
          <a:off x="1419427" y="7288624"/>
          <a:ext cx="4572000" cy="14765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0"/>
                <a:gridCol w="1143000"/>
                <a:gridCol w="1143000"/>
                <a:gridCol w="1143000"/>
              </a:tblGrid>
              <a:tr h="0">
                <a:tc>
                  <a:txBody>
                    <a:bodyPr/>
                    <a:lstStyle/>
                    <a:p>
                      <a:endParaRPr lang="it-IT" sz="2400" dirty="0"/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2400" dirty="0"/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2400" dirty="0"/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2400" dirty="0"/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94453">
                <a:tc>
                  <a:txBody>
                    <a:bodyPr/>
                    <a:lstStyle/>
                    <a:p>
                      <a:endParaRPr lang="it-IT" sz="2400" dirty="0"/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2400" dirty="0"/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2400" dirty="0"/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2400" dirty="0"/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94453">
                <a:tc>
                  <a:txBody>
                    <a:bodyPr/>
                    <a:lstStyle/>
                    <a:p>
                      <a:endParaRPr lang="it-IT" sz="2400" dirty="0"/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2400" dirty="0"/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2400" dirty="0"/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2400" dirty="0"/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2" name="Immagin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8904" y="0"/>
            <a:ext cx="3642436" cy="3491880"/>
          </a:xfrm>
          <a:prstGeom prst="rect">
            <a:avLst/>
          </a:prstGeom>
        </p:spPr>
      </p:pic>
      <p:sp>
        <p:nvSpPr>
          <p:cNvPr id="3" name="CasellaDiTesto 2"/>
          <p:cNvSpPr txBox="1"/>
          <p:nvPr/>
        </p:nvSpPr>
        <p:spPr>
          <a:xfrm>
            <a:off x="1772816" y="6439852"/>
            <a:ext cx="415184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200" b="1" u="sng" dirty="0" smtClean="0">
                <a:solidFill>
                  <a:schemeClr val="accent1"/>
                </a:solidFill>
              </a:rPr>
              <a:t>CIOCCOLATO RIMASTO </a:t>
            </a:r>
            <a:endParaRPr lang="it-IT" sz="3200" b="1" u="sng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75616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10000">
              <a:srgbClr val="85C2FF"/>
            </a:gs>
            <a:gs pos="70000">
              <a:srgbClr val="C4D6EB"/>
            </a:gs>
            <a:gs pos="63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-16227" y="179512"/>
            <a:ext cx="7000634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>
                <a:solidFill>
                  <a:schemeClr val="accent6">
                    <a:lumMod val="50000"/>
                  </a:schemeClr>
                </a:solidFill>
              </a:rPr>
              <a:t>RISPONDI ALLE DOMANDE SUL QUADERNO</a:t>
            </a:r>
          </a:p>
          <a:p>
            <a:endParaRPr lang="it-IT" dirty="0"/>
          </a:p>
          <a:p>
            <a:r>
              <a:rPr lang="it-IT" b="1" dirty="0" smtClean="0">
                <a:solidFill>
                  <a:schemeClr val="accent1"/>
                </a:solidFill>
              </a:rPr>
              <a:t>A quale frazione dell’intero corrisponde la parte mangiata da Martina?</a:t>
            </a:r>
          </a:p>
          <a:p>
            <a:endParaRPr lang="it-IT" b="1" dirty="0">
              <a:solidFill>
                <a:schemeClr val="accent1"/>
              </a:solidFill>
            </a:endParaRPr>
          </a:p>
          <a:p>
            <a:r>
              <a:rPr lang="it-IT" b="1" dirty="0" smtClean="0">
                <a:solidFill>
                  <a:schemeClr val="accent1"/>
                </a:solidFill>
              </a:rPr>
              <a:t>A quale frazione corrisponde la parte rimasta?</a:t>
            </a:r>
          </a:p>
          <a:p>
            <a:endParaRPr lang="it-IT" b="1" dirty="0">
              <a:solidFill>
                <a:schemeClr val="accent1"/>
              </a:solidFill>
            </a:endParaRPr>
          </a:p>
          <a:p>
            <a:r>
              <a:rPr lang="it-IT" b="1" dirty="0" smtClean="0">
                <a:solidFill>
                  <a:schemeClr val="accent1"/>
                </a:solidFill>
              </a:rPr>
              <a:t>Con quale frazione puoi indicare l’intero?</a:t>
            </a:r>
          </a:p>
          <a:p>
            <a:endParaRPr lang="it-IT" b="1" dirty="0">
              <a:solidFill>
                <a:schemeClr val="accent1"/>
              </a:solidFill>
            </a:endParaRPr>
          </a:p>
          <a:p>
            <a:r>
              <a:rPr lang="it-IT" b="1" dirty="0" smtClean="0">
                <a:solidFill>
                  <a:schemeClr val="accent1"/>
                </a:solidFill>
              </a:rPr>
              <a:t>L’ intero (la tavoletta di cioccolata intera) è uguale a   3  +            =    12</a:t>
            </a:r>
          </a:p>
          <a:p>
            <a:r>
              <a:rPr lang="it-IT" b="1" dirty="0" smtClean="0">
                <a:solidFill>
                  <a:schemeClr val="accent1"/>
                </a:solidFill>
              </a:rPr>
              <a:t>                                                                                                12                     12</a:t>
            </a:r>
            <a:endParaRPr lang="it-IT" b="1" dirty="0">
              <a:solidFill>
                <a:schemeClr val="accent1"/>
              </a:solidFill>
            </a:endParaRPr>
          </a:p>
        </p:txBody>
      </p:sp>
      <p:sp>
        <p:nvSpPr>
          <p:cNvPr id="10" name="CasellaDiTesto 9"/>
          <p:cNvSpPr txBox="1"/>
          <p:nvPr/>
        </p:nvSpPr>
        <p:spPr>
          <a:xfrm>
            <a:off x="-16227" y="5456893"/>
            <a:ext cx="6854762" cy="17851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dirty="0" smtClean="0"/>
              <a:t>Due frazioni che addizionate formano l’intero </a:t>
            </a:r>
          </a:p>
          <a:p>
            <a:r>
              <a:rPr lang="it-IT" sz="2800" dirty="0"/>
              <a:t> </a:t>
            </a:r>
            <a:r>
              <a:rPr lang="it-IT" sz="2800" dirty="0" smtClean="0"/>
              <a:t>                              si chiamano</a:t>
            </a:r>
          </a:p>
          <a:p>
            <a:r>
              <a:rPr lang="it-IT" dirty="0" smtClean="0"/>
              <a:t> </a:t>
            </a:r>
          </a:p>
          <a:p>
            <a:r>
              <a:rPr lang="it-IT" sz="36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it-IT" sz="3600" dirty="0" smtClean="0">
                <a:solidFill>
                  <a:schemeClr val="accent3">
                    <a:lumMod val="50000"/>
                  </a:schemeClr>
                </a:solidFill>
              </a:rPr>
              <a:t>                        </a:t>
            </a:r>
            <a:endParaRPr lang="it-IT" sz="36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1" name="CasellaDiTesto 10"/>
          <p:cNvSpPr txBox="1"/>
          <p:nvPr/>
        </p:nvSpPr>
        <p:spPr>
          <a:xfrm>
            <a:off x="0" y="4510013"/>
            <a:ext cx="266932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200" dirty="0" smtClean="0">
                <a:solidFill>
                  <a:srgbClr val="00B050"/>
                </a:solidFill>
              </a:rPr>
              <a:t>HO SCOPERTO </a:t>
            </a:r>
          </a:p>
          <a:p>
            <a:r>
              <a:rPr lang="it-IT" sz="3200" dirty="0">
                <a:solidFill>
                  <a:srgbClr val="00B050"/>
                </a:solidFill>
              </a:rPr>
              <a:t> </a:t>
            </a:r>
            <a:r>
              <a:rPr lang="it-IT" sz="3200" dirty="0" smtClean="0">
                <a:solidFill>
                  <a:srgbClr val="00B050"/>
                </a:solidFill>
              </a:rPr>
              <a:t>              CHE …</a:t>
            </a:r>
            <a:endParaRPr lang="it-IT" sz="3200" dirty="0">
              <a:solidFill>
                <a:srgbClr val="00B050"/>
              </a:solidFill>
            </a:endParaRPr>
          </a:p>
        </p:txBody>
      </p:sp>
      <p:sp>
        <p:nvSpPr>
          <p:cNvPr id="12" name="Rettangolo 11"/>
          <p:cNvSpPr/>
          <p:nvPr/>
        </p:nvSpPr>
        <p:spPr>
          <a:xfrm>
            <a:off x="837052" y="6826643"/>
            <a:ext cx="5304464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FRAZIONI </a:t>
            </a:r>
          </a:p>
          <a:p>
            <a:pPr algn="ctr"/>
            <a:r>
              <a:rPr lang="it-IT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COMPLEMENTARI</a:t>
            </a:r>
            <a:endParaRPr lang="it-IT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cxnSp>
        <p:nvCxnSpPr>
          <p:cNvPr id="5" name="Connettore 1 4"/>
          <p:cNvCxnSpPr/>
          <p:nvPr/>
        </p:nvCxnSpPr>
        <p:spPr>
          <a:xfrm>
            <a:off x="5157192" y="2627784"/>
            <a:ext cx="1440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ttore 1 8"/>
          <p:cNvCxnSpPr/>
          <p:nvPr/>
        </p:nvCxnSpPr>
        <p:spPr>
          <a:xfrm>
            <a:off x="6453336" y="2627784"/>
            <a:ext cx="2160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Immagin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4653" y="3259019"/>
            <a:ext cx="3625559" cy="2181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41938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3408" y="8663"/>
            <a:ext cx="7101409" cy="9144000"/>
          </a:xfrm>
          <a:prstGeom prst="rect">
            <a:avLst/>
          </a:prstGeom>
        </p:spPr>
      </p:pic>
      <p:sp>
        <p:nvSpPr>
          <p:cNvPr id="3" name="CasellaDiTesto 2"/>
          <p:cNvSpPr txBox="1"/>
          <p:nvPr/>
        </p:nvSpPr>
        <p:spPr>
          <a:xfrm>
            <a:off x="533454" y="246902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 b="1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7837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-171400" y="145594"/>
            <a:ext cx="4211409" cy="126188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32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</a:rPr>
              <a:t>ADESSO </a:t>
            </a:r>
            <a:r>
              <a:rPr lang="it-IT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</a:rPr>
              <a:t>TOCCA A VOI…</a:t>
            </a:r>
            <a:endParaRPr lang="it-IT" sz="2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r>
              <a:rPr lang="it-IT" sz="4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                         </a:t>
            </a:r>
            <a:endParaRPr lang="it-IT" sz="4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10558" y="1772364"/>
            <a:ext cx="666936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 smtClean="0"/>
              <a:t>Rappresento e coloro sul quaderno la parte indicata dalla frazione. </a:t>
            </a:r>
            <a:endParaRPr lang="it-IT" sz="2400" b="1" dirty="0"/>
          </a:p>
          <a:p>
            <a:r>
              <a:rPr lang="it-IT" sz="2400" b="1" dirty="0" smtClean="0"/>
              <a:t>Poi scrivo accanto la frazione che indica la parte complementare</a:t>
            </a:r>
            <a:r>
              <a:rPr lang="it-IT" sz="2400" dirty="0" smtClean="0"/>
              <a:t>.</a:t>
            </a:r>
          </a:p>
          <a:p>
            <a:endParaRPr lang="it-IT" sz="2400" dirty="0"/>
          </a:p>
          <a:p>
            <a:endParaRPr lang="it-IT" sz="2400" dirty="0" smtClean="0"/>
          </a:p>
          <a:p>
            <a:endParaRPr lang="it-IT" sz="2400" dirty="0" smtClean="0"/>
          </a:p>
          <a:p>
            <a:endParaRPr lang="it-IT" sz="2400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286187" y="3295858"/>
            <a:ext cx="3016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5</a:t>
            </a:r>
          </a:p>
          <a:p>
            <a:r>
              <a:rPr lang="it-IT" dirty="0"/>
              <a:t>8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333796" y="4279819"/>
            <a:ext cx="3016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2</a:t>
            </a:r>
          </a:p>
          <a:p>
            <a:r>
              <a:rPr lang="it-IT" dirty="0"/>
              <a:t>6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333796" y="5306786"/>
            <a:ext cx="418704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4</a:t>
            </a:r>
          </a:p>
          <a:p>
            <a:r>
              <a:rPr lang="it-IT" dirty="0" smtClean="0"/>
              <a:t>9</a:t>
            </a:r>
          </a:p>
          <a:p>
            <a:endParaRPr lang="it-IT" dirty="0"/>
          </a:p>
          <a:p>
            <a:endParaRPr lang="it-IT" dirty="0" smtClean="0"/>
          </a:p>
          <a:p>
            <a:r>
              <a:rPr lang="it-IT" dirty="0" smtClean="0"/>
              <a:t>7</a:t>
            </a:r>
          </a:p>
          <a:p>
            <a:r>
              <a:rPr lang="it-IT" dirty="0" smtClean="0"/>
              <a:t>12</a:t>
            </a:r>
            <a:endParaRPr lang="it-IT" dirty="0"/>
          </a:p>
        </p:txBody>
      </p:sp>
      <p:sp>
        <p:nvSpPr>
          <p:cNvPr id="9" name="CasellaDiTesto 8"/>
          <p:cNvSpPr txBox="1"/>
          <p:nvPr/>
        </p:nvSpPr>
        <p:spPr>
          <a:xfrm>
            <a:off x="333900" y="7489194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6</a:t>
            </a:r>
          </a:p>
          <a:p>
            <a:r>
              <a:rPr lang="it-IT" dirty="0" smtClean="0"/>
              <a:t>14</a:t>
            </a:r>
            <a:endParaRPr lang="it-IT" dirty="0"/>
          </a:p>
        </p:txBody>
      </p:sp>
      <p:cxnSp>
        <p:nvCxnSpPr>
          <p:cNvPr id="12" name="Connettore 1 11"/>
          <p:cNvCxnSpPr>
            <a:stCxn id="5" idx="1"/>
            <a:endCxn id="5" idx="3"/>
          </p:cNvCxnSpPr>
          <p:nvPr/>
        </p:nvCxnSpPr>
        <p:spPr>
          <a:xfrm>
            <a:off x="286187" y="3619024"/>
            <a:ext cx="30168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ttore 1 15"/>
          <p:cNvCxnSpPr/>
          <p:nvPr/>
        </p:nvCxnSpPr>
        <p:spPr>
          <a:xfrm>
            <a:off x="333900" y="5580112"/>
            <a:ext cx="27537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ttore 1 20"/>
          <p:cNvCxnSpPr/>
          <p:nvPr/>
        </p:nvCxnSpPr>
        <p:spPr>
          <a:xfrm>
            <a:off x="437030" y="6660232"/>
            <a:ext cx="15084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ttore 1 22"/>
          <p:cNvCxnSpPr>
            <a:stCxn id="9" idx="1"/>
            <a:endCxn id="9" idx="3"/>
          </p:cNvCxnSpPr>
          <p:nvPr/>
        </p:nvCxnSpPr>
        <p:spPr>
          <a:xfrm>
            <a:off x="333900" y="7812360"/>
            <a:ext cx="4187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asellaDiTesto 23"/>
          <p:cNvSpPr txBox="1"/>
          <p:nvPr/>
        </p:nvSpPr>
        <p:spPr>
          <a:xfrm>
            <a:off x="333901" y="8388424"/>
            <a:ext cx="3354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3</a:t>
            </a:r>
          </a:p>
          <a:p>
            <a:r>
              <a:rPr lang="it-IT" dirty="0"/>
              <a:t>6</a:t>
            </a:r>
          </a:p>
        </p:txBody>
      </p:sp>
      <p:cxnSp>
        <p:nvCxnSpPr>
          <p:cNvPr id="26" name="Connettore 1 25"/>
          <p:cNvCxnSpPr>
            <a:stCxn id="24" idx="1"/>
            <a:endCxn id="24" idx="3"/>
          </p:cNvCxnSpPr>
          <p:nvPr/>
        </p:nvCxnSpPr>
        <p:spPr>
          <a:xfrm>
            <a:off x="333901" y="8711590"/>
            <a:ext cx="33547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6743" y="145594"/>
            <a:ext cx="2543175" cy="1626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829370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142</Words>
  <Application>Microsoft Office PowerPoint</Application>
  <PresentationFormat>Presentazione su schermo (4:3)</PresentationFormat>
  <Paragraphs>46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5" baseType="lpstr"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AnnaSidoti</dc:creator>
  <cp:lastModifiedBy>AnnaSidoti</cp:lastModifiedBy>
  <cp:revision>29</cp:revision>
  <dcterms:created xsi:type="dcterms:W3CDTF">2020-03-12T09:16:42Z</dcterms:created>
  <dcterms:modified xsi:type="dcterms:W3CDTF">2020-03-12T10:44:14Z</dcterms:modified>
</cp:coreProperties>
</file>